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notesMasterIdLst>
    <p:notesMasterId r:id="rId29"/>
  </p:notesMasterIdLst>
  <p:handoutMasterIdLst>
    <p:handoutMasterId r:id="rId30"/>
  </p:handoutMasterIdLst>
  <p:sldIdLst>
    <p:sldId id="262" r:id="rId2"/>
    <p:sldId id="282" r:id="rId3"/>
    <p:sldId id="283" r:id="rId4"/>
    <p:sldId id="284" r:id="rId5"/>
    <p:sldId id="285" r:id="rId6"/>
    <p:sldId id="286" r:id="rId7"/>
    <p:sldId id="287" r:id="rId8"/>
    <p:sldId id="296" r:id="rId9"/>
    <p:sldId id="297" r:id="rId10"/>
    <p:sldId id="299" r:id="rId11"/>
    <p:sldId id="298" r:id="rId12"/>
    <p:sldId id="294" r:id="rId13"/>
    <p:sldId id="288" r:id="rId14"/>
    <p:sldId id="289" r:id="rId15"/>
    <p:sldId id="290" r:id="rId16"/>
    <p:sldId id="293" r:id="rId17"/>
    <p:sldId id="291" r:id="rId18"/>
    <p:sldId id="295" r:id="rId19"/>
    <p:sldId id="292" r:id="rId20"/>
    <p:sldId id="277" r:id="rId21"/>
    <p:sldId id="278" r:id="rId22"/>
    <p:sldId id="280" r:id="rId23"/>
    <p:sldId id="281" r:id="rId24"/>
    <p:sldId id="275" r:id="rId25"/>
    <p:sldId id="276" r:id="rId26"/>
    <p:sldId id="265" r:id="rId27"/>
    <p:sldId id="279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0080"/>
    <a:srgbClr val="FFFFFF"/>
    <a:srgbClr val="5D7E9D"/>
    <a:srgbClr val="191919"/>
    <a:srgbClr val="8000FF"/>
    <a:srgbClr val="666666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21172" autoAdjust="0"/>
    <p:restoredTop sz="88652" autoAdjust="0"/>
  </p:normalViewPr>
  <p:slideViewPr>
    <p:cSldViewPr snapToObjects="1">
      <p:cViewPr varScale="1">
        <p:scale>
          <a:sx n="68" d="100"/>
          <a:sy n="68" d="100"/>
        </p:scale>
        <p:origin x="-16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C1CE5A-0573-40E7-ABA5-82989240BA3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CD6095-A994-46B2-84D6-F0D008789E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t.unitn.it/~p2p/RelatedWork/Matching/chap_06.pdf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dit.unitn.it/~p2p/RelatedWork/Matching/042.pdf" TargetMode="External"/><Relationship Id="rId4" Type="http://schemas.openxmlformats.org/officeDocument/2006/relationships/hyperlink" Target="http://www.dit.unitn.it/~p2p/OM-2008/om2008_proceedings.pdf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t-BR" dirty="0" smtClean="0"/>
              <a:t>Edit distance: Distancia medida pelas mudanças necessarias na string para chegar a outra</a:t>
            </a:r>
          </a:p>
          <a:p>
            <a:pPr>
              <a:buFontTx/>
              <a:buChar char="-"/>
            </a:pPr>
            <a:r>
              <a:rPr lang="pt-BR" dirty="0" smtClean="0"/>
              <a:t>Token-based: Divide partes</a:t>
            </a:r>
            <a:r>
              <a:rPr lang="pt-BR" baseline="0" dirty="0" smtClean="0"/>
              <a:t> da string para comparar</a:t>
            </a:r>
          </a:p>
          <a:p>
            <a:pPr>
              <a:buFontTx/>
              <a:buNone/>
            </a:pPr>
            <a:endParaRPr lang="pt-BR" baseline="0" dirty="0" smtClean="0"/>
          </a:p>
          <a:p>
            <a:pPr>
              <a:buFontTx/>
              <a:buChar char="-"/>
            </a:pPr>
            <a:r>
              <a:rPr lang="pt-BR" baseline="0" dirty="0" smtClean="0"/>
              <a:t>Algoritmico: Tirar stopswords, Stemming</a:t>
            </a:r>
          </a:p>
          <a:p>
            <a:pPr>
              <a:buFontTx/>
              <a:buChar char="-"/>
            </a:pPr>
            <a:r>
              <a:rPr lang="pt-BR" baseline="0" dirty="0" smtClean="0"/>
              <a:t>Extrinseco : Usam dicionario de radicais ou de linguas, sinonimos</a:t>
            </a:r>
            <a:endParaRPr lang="pt-BR" dirty="0" smtClean="0"/>
          </a:p>
          <a:p>
            <a:pPr lvl="1">
              <a:buFontTx/>
              <a:buNone/>
            </a:pP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6095-A994-46B2-84D6-F0D008789E5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None/>
            </a:pPr>
            <a:r>
              <a:rPr lang="pt-BR" dirty="0" smtClean="0"/>
              <a:t>- Comparação das instâncias comuns: Interseção (Jaccard)</a:t>
            </a:r>
          </a:p>
          <a:p>
            <a:pPr lvl="1">
              <a:buFontTx/>
              <a:buChar char="-"/>
            </a:pPr>
            <a:r>
              <a:rPr lang="pt-BR" baseline="0" dirty="0" smtClean="0"/>
              <a:t>Identificação de instâncias: Compara uma instância igual em diferentes esquemas.</a:t>
            </a:r>
          </a:p>
          <a:p>
            <a:pPr lvl="1">
              <a:buFontTx/>
              <a:buChar char="-"/>
            </a:pPr>
            <a:r>
              <a:rPr lang="pt-BR" baseline="0" dirty="0" smtClean="0"/>
              <a:t>Disjunção: Quando não é possível encontrar elementos em comum, tenta se extrair conhecimento dos elementos distintos</a:t>
            </a:r>
          </a:p>
          <a:p>
            <a:pPr lvl="1">
              <a:buFontTx/>
              <a:buChar char="-"/>
            </a:pP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6095-A994-46B2-84D6-F0D008789E5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t-BR" dirty="0" smtClean="0"/>
              <a:t>Uso de ontologias externas: Background knowledge, falar do</a:t>
            </a:r>
            <a:r>
              <a:rPr lang="pt-BR" baseline="0" dirty="0" smtClean="0"/>
              <a:t> matcher semântico do speed</a:t>
            </a:r>
          </a:p>
          <a:p>
            <a:pPr>
              <a:buFontTx/>
              <a:buChar char="-"/>
            </a:pPr>
            <a:r>
              <a:rPr lang="pt-BR" baseline="0" dirty="0" smtClean="0"/>
              <a:t>Uso de técnicas dedutivas: Satisfabilidade de proposições, Criação de teoria, ou conhecimento de domínio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6095-A994-46B2-84D6-F0D008789E5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t-BR" baseline="0" dirty="0" smtClean="0"/>
              <a:t>e e e’ são conceitos ou instancias ou props em cada uma das ontologias</a:t>
            </a:r>
          </a:p>
          <a:p>
            <a:pPr>
              <a:buFontTx/>
              <a:buChar char="-"/>
            </a:pPr>
            <a:r>
              <a:rPr lang="pt-BR" baseline="0" dirty="0" smtClean="0"/>
              <a:t>R -&gt; é uma relação entre as entidades</a:t>
            </a:r>
          </a:p>
          <a:p>
            <a:pPr>
              <a:buFontTx/>
              <a:buChar char="-"/>
            </a:pPr>
            <a:r>
              <a:rPr lang="pt-BR" baseline="0" dirty="0" smtClean="0"/>
              <a:t>N -&gt; é um grau de confiança sobre a correspondência</a:t>
            </a:r>
          </a:p>
          <a:p>
            <a:pPr>
              <a:buFontTx/>
              <a:buChar char="-"/>
            </a:pP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6095-A994-46B2-84D6-F0D008789E5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Procurar sobre o HELIOS</a:t>
            </a:r>
          </a:p>
          <a:p>
            <a:r>
              <a:rPr lang="en-US" dirty="0" smtClean="0"/>
              <a:t>H-match grounds on the techniques developed in the Artemis tool environment </a:t>
            </a:r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6095-A994-46B2-84D6-F0D008789E5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6095-A994-46B2-84D6-F0D008789E5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Página 24 do livro Ontology Matching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6095-A994-46B2-84D6-F0D008789E5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t-BR" dirty="0" smtClean="0"/>
              <a:t>Roda</a:t>
            </a:r>
            <a:r>
              <a:rPr lang="pt-BR" baseline="0" dirty="0" smtClean="0"/>
              <a:t> o matching.</a:t>
            </a:r>
          </a:p>
          <a:p>
            <a:pPr>
              <a:buFontTx/>
              <a:buChar char="-"/>
            </a:pPr>
            <a:r>
              <a:rPr lang="pt-BR" baseline="0" dirty="0" smtClean="0"/>
              <a:t>Gera alinhamentos que entram no Generator e criam axiomas que ligam as duas ontologias.</a:t>
            </a:r>
          </a:p>
          <a:p>
            <a:pPr>
              <a:buFontTx/>
              <a:buChar char="-"/>
            </a:pPr>
            <a:r>
              <a:rPr lang="pt-BR" baseline="0" dirty="0" smtClean="0"/>
              <a:t>Axiomas são integrados em O’.</a:t>
            </a:r>
          </a:p>
          <a:p>
            <a:pPr>
              <a:buFontTx/>
              <a:buChar char="-"/>
            </a:pPr>
            <a:r>
              <a:rPr lang="pt-BR" baseline="0" dirty="0" smtClean="0"/>
              <a:t>Cria um translator.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6095-A994-46B2-84D6-F0D008789E5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>
                <a:hlinkClick r:id="rId3"/>
              </a:rPr>
              <a:t>http://www.dit.unitn.it/~p2p/RelatedWork/Matching/chap_06.pdf</a:t>
            </a:r>
            <a:endParaRPr lang="pt-BR" dirty="0" smtClean="0"/>
          </a:p>
          <a:p>
            <a:r>
              <a:rPr lang="pt-PT" dirty="0" smtClean="0">
                <a:hlinkClick r:id="rId4"/>
              </a:rPr>
              <a:t>http://www.dit.unitn.it/~p2p/OM-2008/om2008_proceedings.pdf</a:t>
            </a:r>
            <a:endParaRPr lang="pt-BR" dirty="0" smtClean="0"/>
          </a:p>
          <a:p>
            <a:r>
              <a:rPr lang="pt-PT" dirty="0" smtClean="0">
                <a:hlinkClick r:id="rId5"/>
              </a:rPr>
              <a:t>http://www.dit.unitn.it/~p2p/RelatedWork/Matching/042.pdf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6095-A994-46B2-84D6-F0D008789E5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2A22C93-4927-4477-AF07-D982EFB88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493E-50F5-434C-8287-FC2597460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493E-50F5-434C-8287-FC2597460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026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DBBD2B-89C2-4989-88F8-18DA2F72DC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9E4DBA-1906-4A1C-8869-4F8C12F0DF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87F493E-50F5-434C-8287-FC2597460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493E-50F5-434C-8287-FC25974609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493E-50F5-434C-8287-FC25974609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E84491-4081-4636-9DFB-4B7AF63956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CFDED-F5AD-4A1E-A859-A1580FCE3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7F493E-50F5-434C-8287-FC25974609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7F493E-50F5-434C-8287-FC25974609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87F493E-50F5-434C-8287-FC2597460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alignapi.gforge.inria.f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alignapi.gforge.inria.f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Ontology Matching</a:t>
            </a:r>
            <a:endParaRPr lang="pt-PT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/>
              <a:t>Thiago Pachêco</a:t>
            </a:r>
            <a:endParaRPr lang="pt-PT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Técnicas de alinhamentos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Semantic-based</a:t>
            </a:r>
          </a:p>
          <a:p>
            <a:pPr lvl="1"/>
            <a:r>
              <a:rPr lang="pt-BR" dirty="0" smtClean="0"/>
              <a:t>Exploram semântica de relacionamentos</a:t>
            </a:r>
          </a:p>
          <a:p>
            <a:pPr lvl="2"/>
            <a:r>
              <a:rPr lang="pt-BR" dirty="0" smtClean="0"/>
              <a:t>Uso de ontologias externas</a:t>
            </a:r>
          </a:p>
          <a:p>
            <a:pPr lvl="3"/>
            <a:r>
              <a:rPr lang="pt-BR" dirty="0" smtClean="0"/>
              <a:t>Background knowledge</a:t>
            </a:r>
          </a:p>
          <a:p>
            <a:pPr lvl="2"/>
            <a:r>
              <a:rPr lang="pt-BR" dirty="0" smtClean="0"/>
              <a:t>Uso de técnicas dedutivas</a:t>
            </a:r>
          </a:p>
          <a:p>
            <a:pPr lvl="3"/>
            <a:r>
              <a:rPr lang="pt-BR" dirty="0" smtClean="0"/>
              <a:t>Criação de teoria ou conhecimento de domínio</a:t>
            </a:r>
          </a:p>
          <a:p>
            <a:pPr lvl="3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Álgebra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Usada para expressar relações entre entidades de ontologias</a:t>
            </a:r>
          </a:p>
          <a:p>
            <a:pPr lvl="1"/>
            <a:r>
              <a:rPr lang="pt-BR" dirty="0" smtClean="0"/>
              <a:t>Classes</a:t>
            </a:r>
          </a:p>
          <a:p>
            <a:pPr lvl="1"/>
            <a:r>
              <a:rPr lang="pt-BR" dirty="0" smtClean="0"/>
              <a:t>Instâncias</a:t>
            </a:r>
          </a:p>
          <a:p>
            <a:pPr lvl="1"/>
            <a:r>
              <a:rPr lang="pt-BR" dirty="0" smtClean="0"/>
              <a:t>Propriedades</a:t>
            </a:r>
          </a:p>
          <a:p>
            <a:r>
              <a:rPr lang="pt-BR" dirty="0" smtClean="0"/>
              <a:t>Correspondência</a:t>
            </a:r>
          </a:p>
          <a:p>
            <a:pPr lvl="1"/>
            <a:r>
              <a:rPr lang="pt-BR" dirty="0" smtClean="0"/>
              <a:t>(e, e’, r, n)</a:t>
            </a:r>
          </a:p>
          <a:p>
            <a:r>
              <a:rPr lang="pt-BR" dirty="0" smtClean="0"/>
              <a:t>Relações</a:t>
            </a:r>
          </a:p>
          <a:p>
            <a:pPr lvl="1"/>
            <a:r>
              <a:rPr lang="pt-BR" dirty="0" smtClean="0"/>
              <a:t>Equivalência </a:t>
            </a:r>
          </a:p>
          <a:p>
            <a:pPr lvl="1"/>
            <a:r>
              <a:rPr lang="pt-BR" dirty="0" smtClean="0"/>
              <a:t>Disjunção </a:t>
            </a:r>
          </a:p>
          <a:p>
            <a:pPr lvl="1"/>
            <a:r>
              <a:rPr lang="pt-BR" dirty="0" smtClean="0"/>
              <a:t>Menos geral</a:t>
            </a:r>
          </a:p>
          <a:p>
            <a:r>
              <a:rPr lang="pt-BR" dirty="0" smtClean="0"/>
              <a:t>Algebra de relações</a:t>
            </a:r>
          </a:p>
          <a:p>
            <a:pPr lvl="1"/>
            <a:r>
              <a:rPr lang="pt-BR" dirty="0" smtClean="0"/>
              <a:t>Permite agregar, compor e raciocinar sobre alinhamentos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36811" y="4635519"/>
            <a:ext cx="1809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44707" y="4999059"/>
            <a:ext cx="1428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36811" y="5348316"/>
            <a:ext cx="133350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Ferramentas</a:t>
            </a:r>
            <a:endParaRPr lang="pt-BR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Ferramentas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Alignment API [Euzenat J.]</a:t>
            </a:r>
          </a:p>
          <a:p>
            <a:pPr lvl="1"/>
            <a:r>
              <a:rPr lang="pt-BR" dirty="0" smtClean="0"/>
              <a:t>API em Java</a:t>
            </a:r>
          </a:p>
          <a:p>
            <a:pPr lvl="1"/>
            <a:r>
              <a:rPr lang="pt-BR" dirty="0" smtClean="0"/>
              <a:t>Permite</a:t>
            </a:r>
          </a:p>
          <a:p>
            <a:pPr lvl="2"/>
            <a:r>
              <a:rPr lang="pt-BR" dirty="0" smtClean="0"/>
              <a:t>Armazenar, descobrir e compartilhar alinhamentos.</a:t>
            </a:r>
          </a:p>
          <a:p>
            <a:pPr lvl="2"/>
            <a:r>
              <a:rPr lang="pt-BR" dirty="0" smtClean="0"/>
              <a:t>Melhorar um alinhamento existente.</a:t>
            </a:r>
          </a:p>
          <a:p>
            <a:pPr lvl="2"/>
            <a:r>
              <a:rPr lang="pt-BR" dirty="0" smtClean="0"/>
              <a:t>Comparar alinhamentos</a:t>
            </a:r>
          </a:p>
          <a:p>
            <a:pPr lvl="1"/>
            <a:r>
              <a:rPr lang="pt-PT" dirty="0" smtClean="0">
                <a:hlinkClick r:id="rId2"/>
              </a:rPr>
              <a:t>http://alignapi.gforge.inria.fr/</a:t>
            </a:r>
            <a:endParaRPr lang="pt-PT" dirty="0" smtClean="0"/>
          </a:p>
          <a:p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Ferramentas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H-match [</a:t>
            </a:r>
            <a:r>
              <a:rPr lang="it-IT" dirty="0" smtClean="0"/>
              <a:t>S. Castano, A. Ferrara</a:t>
            </a:r>
            <a:r>
              <a:rPr lang="pt-BR" dirty="0" smtClean="0"/>
              <a:t>]</a:t>
            </a:r>
          </a:p>
          <a:p>
            <a:pPr lvl="1"/>
            <a:r>
              <a:rPr lang="pt-BR" dirty="0" smtClean="0"/>
              <a:t>Framework HELIOS</a:t>
            </a:r>
          </a:p>
          <a:p>
            <a:pPr lvl="2"/>
            <a:r>
              <a:rPr lang="pt-BR" dirty="0" smtClean="0"/>
              <a:t>Objetivos:</a:t>
            </a:r>
          </a:p>
          <a:p>
            <a:pPr lvl="3"/>
            <a:r>
              <a:rPr lang="pt-BR" dirty="0" smtClean="0"/>
              <a:t>Suporte a compartilhamento de conhecimento</a:t>
            </a:r>
          </a:p>
          <a:p>
            <a:pPr lvl="3"/>
            <a:r>
              <a:rPr lang="pt-BR" dirty="0" smtClean="0"/>
              <a:t>Recuperação de conteúdo de ontologias em ambientes P2P</a:t>
            </a:r>
          </a:p>
          <a:p>
            <a:pPr lvl="1"/>
            <a:r>
              <a:rPr lang="pt-BR" dirty="0" smtClean="0"/>
              <a:t>Avalia:</a:t>
            </a:r>
          </a:p>
          <a:p>
            <a:pPr lvl="2"/>
            <a:r>
              <a:rPr lang="pt-BR" dirty="0" smtClean="0"/>
              <a:t>Interpretação linguística</a:t>
            </a:r>
          </a:p>
          <a:p>
            <a:pPr lvl="2"/>
            <a:r>
              <a:rPr lang="pt-BR" dirty="0" smtClean="0"/>
              <a:t>Contexto</a:t>
            </a:r>
          </a:p>
          <a:p>
            <a:pPr lvl="3"/>
            <a:r>
              <a:rPr lang="pt-BR" dirty="0" smtClean="0"/>
              <a:t>Elementos próximos ao conceito</a:t>
            </a:r>
          </a:p>
          <a:p>
            <a:pPr lvl="1"/>
            <a:endParaRPr lang="pt-BR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Ferramentas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COMA++</a:t>
            </a:r>
          </a:p>
          <a:p>
            <a:pPr lvl="1"/>
            <a:r>
              <a:rPr lang="pt-BR" dirty="0" smtClean="0"/>
              <a:t>Combina vários métodos de </a:t>
            </a:r>
            <a:r>
              <a:rPr lang="pt-BR" i="1" dirty="0" smtClean="0"/>
              <a:t>matching</a:t>
            </a:r>
          </a:p>
          <a:p>
            <a:pPr lvl="1"/>
            <a:r>
              <a:rPr lang="pt-BR" dirty="0" smtClean="0"/>
              <a:t>Permite armazenamento de resultados</a:t>
            </a:r>
          </a:p>
          <a:p>
            <a:pPr lvl="1"/>
            <a:endParaRPr lang="pt-BR" i="1" dirty="0"/>
          </a:p>
        </p:txBody>
      </p:sp>
      <p:pic>
        <p:nvPicPr>
          <p:cNvPr id="58370" name="Picture 2" descr="http://dbs.uni-leipzig.de/files/Research/coma-gui_config-matcher01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8500" y="2406636"/>
            <a:ext cx="4352925" cy="26955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411799" y="5106497"/>
            <a:ext cx="292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[</a:t>
            </a:r>
            <a:r>
              <a:rPr lang="de-DE" dirty="0" smtClean="0"/>
              <a:t>Aumueller, D., Do, H.H.]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Ferramentas</a:t>
            </a:r>
            <a:endParaRPr lang="pt-B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COMA++</a:t>
            </a:r>
            <a:endParaRPr lang="pt-BR" dirty="0"/>
          </a:p>
        </p:txBody>
      </p:sp>
      <p:pic>
        <p:nvPicPr>
          <p:cNvPr id="74756" name="Picture 4" descr="http://dbs.uni-leipzig.de/files/Research/coma_match-processing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7473" y="2552688"/>
            <a:ext cx="5295900" cy="27432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965428" y="5295889"/>
            <a:ext cx="441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[Aumueller, D., Do, H.H.]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OAEI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Ontology Alignment Evaluation Initiative</a:t>
            </a:r>
            <a:endParaRPr lang="pt-BR" dirty="0" smtClean="0"/>
          </a:p>
          <a:p>
            <a:pPr lvl="1"/>
            <a:r>
              <a:rPr lang="pt-BR" dirty="0" smtClean="0"/>
              <a:t>Avaliação de </a:t>
            </a:r>
            <a:r>
              <a:rPr lang="pt-BR" i="1" dirty="0" smtClean="0"/>
              <a:t>matching</a:t>
            </a:r>
          </a:p>
          <a:p>
            <a:pPr lvl="1"/>
            <a:r>
              <a:rPr lang="pt-BR" dirty="0" smtClean="0"/>
              <a:t>Objetivos</a:t>
            </a:r>
          </a:p>
          <a:p>
            <a:pPr lvl="2"/>
            <a:r>
              <a:rPr lang="pt-BR" dirty="0" smtClean="0"/>
              <a:t>Melhorar performance</a:t>
            </a:r>
          </a:p>
          <a:p>
            <a:pPr lvl="2"/>
            <a:r>
              <a:rPr lang="pt-BR" dirty="0" smtClean="0"/>
              <a:t>Aumentar comunicação entre desenvolvedores de algoritimos</a:t>
            </a:r>
          </a:p>
          <a:p>
            <a:pPr lvl="1"/>
            <a:r>
              <a:rPr lang="pt-BR" dirty="0" smtClean="0"/>
              <a:t>Evento anual</a:t>
            </a:r>
          </a:p>
          <a:p>
            <a:pPr lvl="2"/>
            <a:r>
              <a:rPr lang="pt-BR" dirty="0" smtClean="0"/>
              <a:t>Resultados dos testes e avaliação são publicados</a:t>
            </a:r>
            <a:endParaRPr lang="pt-PT" dirty="0" smtClean="0"/>
          </a:p>
          <a:p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Web Semântica</a:t>
            </a:r>
          </a:p>
          <a:p>
            <a:pPr lvl="1"/>
            <a:r>
              <a:rPr lang="pt-BR" dirty="0" smtClean="0"/>
              <a:t>Facilitar</a:t>
            </a:r>
          </a:p>
          <a:p>
            <a:pPr lvl="2"/>
            <a:r>
              <a:rPr lang="pt-BR" dirty="0" smtClean="0"/>
              <a:t>Navegação</a:t>
            </a:r>
          </a:p>
          <a:p>
            <a:pPr lvl="2"/>
            <a:r>
              <a:rPr lang="pt-BR" dirty="0" smtClean="0"/>
              <a:t>Consultas</a:t>
            </a:r>
          </a:p>
          <a:p>
            <a:pPr lvl="1"/>
            <a:r>
              <a:rPr lang="pt-BR" dirty="0" smtClean="0"/>
              <a:t>Magpie [</a:t>
            </a:r>
            <a:r>
              <a:rPr lang="en-US" dirty="0" smtClean="0"/>
              <a:t>John </a:t>
            </a:r>
            <a:r>
              <a:rPr lang="en-US" dirty="0" err="1" smtClean="0"/>
              <a:t>Domingue</a:t>
            </a:r>
            <a:r>
              <a:rPr lang="en-US" dirty="0" smtClean="0"/>
              <a:t>, Martin </a:t>
            </a:r>
            <a:r>
              <a:rPr lang="en-US" dirty="0" err="1" smtClean="0"/>
              <a:t>Dzbor</a:t>
            </a:r>
            <a:r>
              <a:rPr lang="pt-BR" dirty="0" smtClean="0"/>
              <a:t>]</a:t>
            </a:r>
          </a:p>
          <a:p>
            <a:pPr lvl="2"/>
            <a:r>
              <a:rPr lang="pt-BR" dirty="0" smtClean="0"/>
              <a:t>Extensão para o IE</a:t>
            </a:r>
          </a:p>
          <a:p>
            <a:pPr lvl="2"/>
            <a:r>
              <a:rPr lang="pt-BR" dirty="0" smtClean="0"/>
              <a:t>Camada semântica para páginas</a:t>
            </a:r>
          </a:p>
          <a:p>
            <a:pPr lvl="1"/>
            <a:r>
              <a:rPr lang="pt-BR" dirty="0" smtClean="0"/>
              <a:t>AquaLog [</a:t>
            </a:r>
            <a:r>
              <a:rPr lang="en-US" dirty="0" smtClean="0"/>
              <a:t>Vanessa Lopez, </a:t>
            </a:r>
            <a:r>
              <a:rPr lang="en-US" dirty="0" err="1" smtClean="0"/>
              <a:t>Enrico</a:t>
            </a:r>
            <a:r>
              <a:rPr lang="en-US" dirty="0" smtClean="0"/>
              <a:t> Motta</a:t>
            </a:r>
            <a:r>
              <a:rPr lang="pt-BR" dirty="0" smtClean="0"/>
              <a:t>]</a:t>
            </a:r>
          </a:p>
          <a:p>
            <a:pPr lvl="2"/>
            <a:r>
              <a:rPr lang="pt-BR" dirty="0" smtClean="0"/>
              <a:t>Consultas em linguagem natural</a:t>
            </a:r>
          </a:p>
          <a:p>
            <a:pPr lvl="3"/>
            <a:r>
              <a:rPr lang="pt-BR" dirty="0" smtClean="0"/>
              <a:t>Ontologia passada como entrada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2800" dirty="0" smtClean="0"/>
              <a:t>Motivação</a:t>
            </a:r>
          </a:p>
          <a:p>
            <a:r>
              <a:rPr lang="pt-BR" sz="2800" dirty="0" smtClean="0"/>
              <a:t>Ontology matching</a:t>
            </a:r>
          </a:p>
          <a:p>
            <a:pPr lvl="1"/>
            <a:r>
              <a:rPr lang="pt-BR" sz="2400" dirty="0" smtClean="0"/>
              <a:t>Definição</a:t>
            </a:r>
          </a:p>
          <a:p>
            <a:pPr lvl="1"/>
            <a:r>
              <a:rPr lang="pt-BR" sz="2400" dirty="0" smtClean="0"/>
              <a:t>Conceitos</a:t>
            </a:r>
          </a:p>
          <a:p>
            <a:pPr lvl="1"/>
            <a:r>
              <a:rPr lang="pt-BR" sz="2400" dirty="0" smtClean="0"/>
              <a:t>Processo</a:t>
            </a:r>
          </a:p>
          <a:p>
            <a:pPr lvl="1"/>
            <a:r>
              <a:rPr lang="pt-BR" sz="2400" dirty="0" smtClean="0"/>
              <a:t>Técnicas</a:t>
            </a:r>
          </a:p>
          <a:p>
            <a:pPr lvl="1"/>
            <a:r>
              <a:rPr lang="pt-BR" sz="2400" dirty="0" smtClean="0"/>
              <a:t>Álgebra</a:t>
            </a:r>
          </a:p>
          <a:p>
            <a:r>
              <a:rPr lang="pt-BR" sz="2800" dirty="0" smtClean="0"/>
              <a:t>Ferramentas existentes</a:t>
            </a:r>
          </a:p>
          <a:p>
            <a:r>
              <a:rPr lang="pt-BR" sz="2800" dirty="0" smtClean="0"/>
              <a:t>OAEI</a:t>
            </a:r>
          </a:p>
          <a:p>
            <a:r>
              <a:rPr lang="pt-BR" sz="2800" dirty="0" smtClean="0"/>
              <a:t>Aplicações</a:t>
            </a:r>
            <a:endParaRPr lang="pt-PT" sz="2800" dirty="0" smtClean="0"/>
          </a:p>
          <a:p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Aplicações</a:t>
            </a:r>
            <a:endParaRPr lang="pt-PT"/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6000" y="1555200"/>
            <a:ext cx="8229600" cy="4876800"/>
          </a:xfrm>
        </p:spPr>
        <p:txBody>
          <a:bodyPr/>
          <a:lstStyle/>
          <a:p>
            <a:r>
              <a:rPr lang="pt-BR" dirty="0"/>
              <a:t>Evolução de ontologias</a:t>
            </a:r>
          </a:p>
          <a:p>
            <a:pPr lvl="1"/>
            <a:r>
              <a:rPr lang="pt-BR" dirty="0"/>
              <a:t>Identificar diferenças entre versões</a:t>
            </a:r>
          </a:p>
          <a:p>
            <a:pPr lvl="2"/>
            <a:r>
              <a:rPr lang="pt-BR" dirty="0"/>
              <a:t>Útil pelo fato de ontologias serem naturalmente distribuídas</a:t>
            </a:r>
          </a:p>
          <a:p>
            <a:pPr lvl="2"/>
            <a:endParaRPr lang="pt-PT" dirty="0"/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4908" y="3581400"/>
            <a:ext cx="58674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147993" y="6245225"/>
            <a:ext cx="3429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 smtClean="0"/>
              <a:t>[Euzenat J., Shvaiko P.]</a:t>
            </a:r>
            <a:endParaRPr lang="pt-P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Aplicações</a:t>
            </a:r>
            <a:endParaRPr lang="pt-PT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6000" y="1555200"/>
            <a:ext cx="8229600" cy="3886200"/>
          </a:xfrm>
        </p:spPr>
        <p:txBody>
          <a:bodyPr/>
          <a:lstStyle/>
          <a:p>
            <a:r>
              <a:rPr lang="pt-BR" sz="2800" dirty="0"/>
              <a:t>Integração de informação</a:t>
            </a:r>
          </a:p>
          <a:p>
            <a:pPr lvl="1"/>
            <a:r>
              <a:rPr lang="pt-BR" sz="2400" dirty="0"/>
              <a:t>Integrar informações de diversas bases de </a:t>
            </a:r>
            <a:r>
              <a:rPr lang="pt-BR" sz="2400" dirty="0" smtClean="0"/>
              <a:t>dados</a:t>
            </a:r>
          </a:p>
          <a:p>
            <a:pPr lvl="1"/>
            <a:r>
              <a:rPr lang="pt-BR" sz="2400" dirty="0" smtClean="0"/>
              <a:t>Esquema global centralizado</a:t>
            </a:r>
            <a:endParaRPr lang="pt-BR" sz="2400" dirty="0"/>
          </a:p>
          <a:p>
            <a:pPr lvl="1">
              <a:buFontTx/>
              <a:buNone/>
            </a:pPr>
            <a:endParaRPr lang="pt-PT" sz="2400" dirty="0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257532" y="6369844"/>
            <a:ext cx="3429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dirty="0" smtClean="0"/>
              <a:t>[</a:t>
            </a:r>
            <a:r>
              <a:rPr lang="pt-BR" dirty="0" smtClean="0"/>
              <a:t>Euzenat J., Shvaiko P.]</a:t>
            </a:r>
            <a:endParaRPr lang="pt-PT" dirty="0"/>
          </a:p>
        </p:txBody>
      </p:sp>
      <p:pic>
        <p:nvPicPr>
          <p:cNvPr id="4813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577" y="3029724"/>
            <a:ext cx="5010180" cy="334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Aplicações</a:t>
            </a:r>
            <a:endParaRPr lang="pt-PT"/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Sistemas P2P semânticos</a:t>
            </a:r>
          </a:p>
          <a:p>
            <a:pPr lvl="1"/>
            <a:r>
              <a:rPr lang="pt-BR" dirty="0" smtClean="0"/>
              <a:t>Ausência de esquema global centralizado</a:t>
            </a:r>
          </a:p>
          <a:p>
            <a:pPr lvl="1"/>
            <a:r>
              <a:rPr lang="pt-BR" dirty="0" smtClean="0"/>
              <a:t>Ex: SPEED</a:t>
            </a:r>
            <a:endParaRPr lang="pt-BR" dirty="0"/>
          </a:p>
          <a:p>
            <a:endParaRPr lang="pt-PT" dirty="0"/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752" y="3173409"/>
            <a:ext cx="6937470" cy="297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21019" y="6186488"/>
            <a:ext cx="3429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 smtClean="0"/>
              <a:t>[Euzenat J., Shvaiko P.]</a:t>
            </a:r>
            <a:endParaRPr lang="pt-P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Aplicações</a:t>
            </a:r>
            <a:endParaRPr lang="pt-PT"/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Comunicação multiagente</a:t>
            </a:r>
          </a:p>
          <a:p>
            <a:pPr lvl="1"/>
            <a:r>
              <a:rPr lang="pt-BR" dirty="0"/>
              <a:t>Tradução de mensagens entre agentes</a:t>
            </a:r>
          </a:p>
          <a:p>
            <a:pPr lvl="1"/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0239" y="2716612"/>
            <a:ext cx="7291425" cy="336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549636" y="6186488"/>
            <a:ext cx="3429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 smtClean="0"/>
              <a:t>[Euzenat J., Shvaiko P.]</a:t>
            </a:r>
            <a:endParaRPr lang="pt-P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Aplicações</a:t>
            </a:r>
            <a:endParaRPr lang="pt-PT"/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6000" y="1555200"/>
            <a:ext cx="8229600" cy="4525200"/>
          </a:xfrm>
        </p:spPr>
        <p:txBody>
          <a:bodyPr>
            <a:normAutofit/>
          </a:bodyPr>
          <a:lstStyle/>
          <a:p>
            <a:r>
              <a:rPr lang="pt-BR" dirty="0"/>
              <a:t>Integração de catálogos</a:t>
            </a:r>
          </a:p>
          <a:p>
            <a:pPr lvl="1"/>
            <a:r>
              <a:rPr lang="pt-BR" dirty="0"/>
              <a:t>Integra catálogos on-line</a:t>
            </a:r>
          </a:p>
          <a:p>
            <a:r>
              <a:rPr lang="pt-BR" dirty="0"/>
              <a:t>Integração de dados</a:t>
            </a:r>
          </a:p>
          <a:p>
            <a:pPr lvl="1"/>
            <a:r>
              <a:rPr lang="pt-BR" dirty="0"/>
              <a:t>Integrar o conteúdo de diferentes bancos de dados em um único</a:t>
            </a:r>
          </a:p>
          <a:p>
            <a:r>
              <a:rPr lang="pt-BR" dirty="0"/>
              <a:t>Compartilhamento de informação em redes P2P</a:t>
            </a:r>
          </a:p>
          <a:p>
            <a:pPr lvl="1"/>
            <a:r>
              <a:rPr lang="pt-BR" dirty="0"/>
              <a:t>Encontrar relacionamentos entre ontologias de diferentes peers</a:t>
            </a:r>
            <a:endParaRPr lang="pt-P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Aplicações</a:t>
            </a:r>
            <a:endParaRPr lang="pt-PT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6000" y="1555200"/>
            <a:ext cx="8229600" cy="4525200"/>
          </a:xfrm>
        </p:spPr>
        <p:txBody>
          <a:bodyPr/>
          <a:lstStyle/>
          <a:p>
            <a:r>
              <a:rPr lang="pt-BR" dirty="0"/>
              <a:t>Integração de esquemas</a:t>
            </a:r>
          </a:p>
          <a:p>
            <a:pPr lvl="1"/>
            <a:r>
              <a:rPr lang="pt-BR" dirty="0"/>
              <a:t>Identificar semelhanças entre esquemas</a:t>
            </a:r>
          </a:p>
          <a:p>
            <a:pPr lvl="1"/>
            <a:r>
              <a:rPr lang="pt-BR" dirty="0"/>
              <a:t>Objetivo: Juntar dados de 2 ou mais BDs</a:t>
            </a:r>
          </a:p>
          <a:p>
            <a:r>
              <a:rPr lang="pt-BR" dirty="0"/>
              <a:t>Composição de Web services</a:t>
            </a:r>
          </a:p>
          <a:p>
            <a:pPr lvl="1"/>
            <a:r>
              <a:rPr lang="pt-BR" dirty="0"/>
              <a:t>Conectar interfaces de web services</a:t>
            </a:r>
          </a:p>
          <a:p>
            <a:r>
              <a:rPr lang="pt-BR" dirty="0"/>
              <a:t>Semantic web browsing</a:t>
            </a:r>
          </a:p>
          <a:p>
            <a:pPr lvl="1"/>
            <a:r>
              <a:rPr lang="pt-BR" dirty="0"/>
              <a:t>Identificar páginas com ontologias parecidas.</a:t>
            </a:r>
            <a:endParaRPr lang="pt-P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  <a:endParaRPr lang="pt-PT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6000" y="1555200"/>
            <a:ext cx="8229600" cy="4590000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[Euzenat J., Shvaiko P.] – </a:t>
            </a:r>
            <a:r>
              <a:rPr lang="pt-BR" dirty="0"/>
              <a:t>Ontology Matching (Springer 2007)</a:t>
            </a:r>
          </a:p>
          <a:p>
            <a:r>
              <a:rPr lang="pt-BR" dirty="0" smtClean="0"/>
              <a:t>[Euzenat J., Mocan A.]:  </a:t>
            </a:r>
            <a:r>
              <a:rPr lang="pt-BR" dirty="0"/>
              <a:t>Ontology alignments: an ontology management perspective  Chapter 6. Ontology management, 2007</a:t>
            </a:r>
            <a:r>
              <a:rPr lang="pt-BR" dirty="0" smtClean="0"/>
              <a:t>.</a:t>
            </a:r>
          </a:p>
          <a:p>
            <a:r>
              <a:rPr lang="pt-BR" dirty="0" smtClean="0"/>
              <a:t>[Euzenat J.] </a:t>
            </a:r>
            <a:r>
              <a:rPr lang="pt-BR" dirty="0" smtClean="0">
                <a:hlinkClick r:id="rId3"/>
              </a:rPr>
              <a:t>http://alignapi.gforge.inria.fr/</a:t>
            </a:r>
            <a:endParaRPr lang="pt-BR" dirty="0" smtClean="0"/>
          </a:p>
          <a:p>
            <a:r>
              <a:rPr lang="pt-BR" dirty="0" smtClean="0"/>
              <a:t>[</a:t>
            </a:r>
            <a:r>
              <a:rPr lang="it-IT" dirty="0" smtClean="0"/>
              <a:t>S. Castano, A. Ferrara</a:t>
            </a:r>
            <a:r>
              <a:rPr lang="pt-BR" dirty="0" smtClean="0"/>
              <a:t>] </a:t>
            </a:r>
            <a:r>
              <a:rPr lang="it-IT" dirty="0" smtClean="0"/>
              <a:t>- </a:t>
            </a:r>
            <a:r>
              <a:rPr lang="pt-BR" dirty="0" smtClean="0"/>
              <a:t>H</a:t>
            </a:r>
            <a:r>
              <a:rPr lang="en-US" dirty="0" smtClean="0"/>
              <a:t>-match: an Algorithm for Dynamically Matching </a:t>
            </a:r>
            <a:r>
              <a:rPr lang="en-US" dirty="0" err="1" smtClean="0"/>
              <a:t>Ontologies</a:t>
            </a:r>
            <a:r>
              <a:rPr lang="en-US" dirty="0" smtClean="0"/>
              <a:t> in Peer-based Systems</a:t>
            </a:r>
          </a:p>
          <a:p>
            <a:r>
              <a:rPr lang="en-US" dirty="0" smtClean="0"/>
              <a:t>[</a:t>
            </a:r>
            <a:r>
              <a:rPr lang="de-DE" dirty="0" smtClean="0"/>
              <a:t>Aumueller, D., Do, H.H.</a:t>
            </a:r>
            <a:r>
              <a:rPr lang="en-US" dirty="0" smtClean="0"/>
              <a:t>] Schema and ontology matching with COMA++</a:t>
            </a:r>
          </a:p>
          <a:p>
            <a:r>
              <a:rPr lang="en-US" dirty="0" smtClean="0"/>
              <a:t>[John </a:t>
            </a:r>
            <a:r>
              <a:rPr lang="en-US" dirty="0" err="1" smtClean="0"/>
              <a:t>Domingue</a:t>
            </a:r>
            <a:r>
              <a:rPr lang="en-US" dirty="0" smtClean="0"/>
              <a:t>, Martin </a:t>
            </a:r>
            <a:r>
              <a:rPr lang="en-US" dirty="0" err="1" smtClean="0"/>
              <a:t>Dzbor</a:t>
            </a:r>
            <a:r>
              <a:rPr lang="en-US" dirty="0" smtClean="0"/>
              <a:t>] Magpie: Supporting Browsing and Navigation  on the Semantic Web</a:t>
            </a:r>
          </a:p>
          <a:p>
            <a:r>
              <a:rPr lang="en-US" dirty="0" smtClean="0"/>
              <a:t>[Vanessa Lopez, </a:t>
            </a:r>
            <a:r>
              <a:rPr lang="en-US" dirty="0" err="1" smtClean="0"/>
              <a:t>Enrico</a:t>
            </a:r>
            <a:r>
              <a:rPr lang="en-US" dirty="0" smtClean="0"/>
              <a:t> Motta] </a:t>
            </a:r>
            <a:r>
              <a:rPr lang="en-US" dirty="0" err="1" smtClean="0"/>
              <a:t>AquaLog</a:t>
            </a:r>
            <a:r>
              <a:rPr lang="en-US" dirty="0" smtClean="0"/>
              <a:t>: An ontology-driven Question Answering System to interface the Semantic Web</a:t>
            </a:r>
          </a:p>
          <a:p>
            <a:endParaRPr lang="pt-BR" dirty="0"/>
          </a:p>
          <a:p>
            <a:endParaRPr lang="pt-PT" u="sn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6" name="Picture 4" descr="C:\Documents and Settings\rdnf.GRIDVIDA03\Desktop\question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dirty="0" smtClean="0"/>
              <a:t>Ontologias</a:t>
            </a:r>
          </a:p>
          <a:p>
            <a:pPr lvl="1">
              <a:defRPr/>
            </a:pPr>
            <a:r>
              <a:rPr lang="pt-BR" dirty="0" smtClean="0"/>
              <a:t>Interoperabilidade</a:t>
            </a:r>
          </a:p>
          <a:p>
            <a:pPr lvl="1">
              <a:defRPr/>
            </a:pPr>
            <a:r>
              <a:rPr lang="pt-BR" dirty="0" smtClean="0"/>
              <a:t>Meio de uniformização e compartilhamento de informações.</a:t>
            </a:r>
          </a:p>
          <a:p>
            <a:pPr lvl="2">
              <a:defRPr/>
            </a:pPr>
            <a:r>
              <a:rPr lang="pt-BR" dirty="0" smtClean="0"/>
              <a:t>Web semântica</a:t>
            </a:r>
          </a:p>
          <a:p>
            <a:pPr lvl="2">
              <a:defRPr/>
            </a:pPr>
            <a:r>
              <a:rPr lang="pt-BR" dirty="0" smtClean="0"/>
              <a:t>Agentes</a:t>
            </a:r>
          </a:p>
          <a:p>
            <a:pPr lvl="2">
              <a:defRPr/>
            </a:pPr>
            <a:r>
              <a:rPr lang="pt-BR" dirty="0" smtClean="0"/>
              <a:t>Integração de informação</a:t>
            </a:r>
          </a:p>
          <a:p>
            <a:pPr lvl="2">
              <a:defRPr/>
            </a:pPr>
            <a:r>
              <a:rPr lang="pt-BR" dirty="0" smtClean="0"/>
              <a:t>OPDMS</a:t>
            </a:r>
          </a:p>
          <a:p>
            <a:pPr>
              <a:defRPr/>
            </a:pPr>
            <a:r>
              <a:rPr lang="pt-BR" dirty="0" smtClean="0"/>
              <a:t>Heterogeneidade</a:t>
            </a:r>
          </a:p>
          <a:p>
            <a:pPr lvl="1">
              <a:defRPr/>
            </a:pPr>
            <a:r>
              <a:rPr lang="pt-BR" dirty="0" smtClean="0"/>
              <a:t>Mesmo domínio sendo descrito de formas diferentes</a:t>
            </a:r>
          </a:p>
          <a:p>
            <a:pPr lvl="1">
              <a:defRPr/>
            </a:pPr>
            <a:r>
              <a:rPr lang="pt-BR" dirty="0" smtClean="0"/>
              <a:t>Sinônimos</a:t>
            </a:r>
          </a:p>
          <a:p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ounded Rectangle 3"/>
          <p:cNvSpPr/>
          <p:nvPr/>
        </p:nvSpPr>
        <p:spPr>
          <a:xfrm>
            <a:off x="549174" y="2881305"/>
            <a:ext cx="7375626" cy="142400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dirty="0" smtClean="0">
                <a:latin typeface="TT1CBDo00" charset="0"/>
              </a:rPr>
              <a:t>“O</a:t>
            </a:r>
            <a:r>
              <a:rPr lang="pt-PT" dirty="0" smtClean="0">
                <a:latin typeface="TT1CBDo00" charset="0"/>
              </a:rPr>
              <a:t>ntology matching</a:t>
            </a:r>
            <a:r>
              <a:rPr lang="pt-BR" dirty="0" smtClean="0">
                <a:latin typeface="TT1CBDo00" charset="0"/>
              </a:rPr>
              <a:t> is</a:t>
            </a:r>
            <a:r>
              <a:rPr lang="pt-PT" dirty="0" smtClean="0">
                <a:latin typeface="TT1CBDo00" charset="0"/>
              </a:rPr>
              <a:t> the process of finding the relations between</a:t>
            </a:r>
            <a:r>
              <a:rPr lang="pt-BR" dirty="0" smtClean="0">
                <a:latin typeface="TT1CBDo00" charset="0"/>
              </a:rPr>
              <a:t> </a:t>
            </a:r>
            <a:r>
              <a:rPr lang="pt-PT" dirty="0" smtClean="0">
                <a:latin typeface="TT1CBDo00" charset="0"/>
              </a:rPr>
              <a:t>ontologies</a:t>
            </a:r>
            <a:r>
              <a:rPr lang="pt-BR" dirty="0" smtClean="0">
                <a:latin typeface="TT1CBDo00" charset="0"/>
              </a:rPr>
              <a:t>,</a:t>
            </a:r>
            <a:r>
              <a:rPr lang="pt-PT" dirty="0" smtClean="0">
                <a:latin typeface="TT1CBDo00" charset="0"/>
              </a:rPr>
              <a:t> and we call alignment the result of this process expressing</a:t>
            </a:r>
            <a:r>
              <a:rPr lang="pt-BR" dirty="0" smtClean="0">
                <a:latin typeface="TT1CBDo00" charset="0"/>
              </a:rPr>
              <a:t> </a:t>
            </a:r>
            <a:r>
              <a:rPr lang="pt-PT" dirty="0" smtClean="0">
                <a:latin typeface="TT1CBDo00" charset="0"/>
              </a:rPr>
              <a:t>declaratively these relations.</a:t>
            </a:r>
            <a:r>
              <a:rPr lang="pt-BR" dirty="0" smtClean="0">
                <a:latin typeface="TT1CBDo00" charset="0"/>
              </a:rPr>
              <a:t>” [</a:t>
            </a:r>
            <a:r>
              <a:rPr lang="pt-BR" dirty="0" smtClean="0"/>
              <a:t>J. Euzenat, A. Mocan</a:t>
            </a:r>
            <a:r>
              <a:rPr lang="pt-BR" dirty="0" smtClean="0">
                <a:latin typeface="TT1CBDo00" charset="0"/>
              </a:rPr>
              <a:t>]</a:t>
            </a:r>
            <a:endParaRPr lang="pt-PT" u="sng" dirty="0" smtClean="0"/>
          </a:p>
          <a:p>
            <a:pPr algn="ctr"/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Correspondência</a:t>
            </a:r>
          </a:p>
          <a:p>
            <a:pPr lvl="1"/>
            <a:r>
              <a:rPr lang="pt-BR" dirty="0" smtClean="0"/>
              <a:t>Relação entre elemento </a:t>
            </a:r>
            <a:r>
              <a:rPr lang="pt-BR" i="1" dirty="0" smtClean="0"/>
              <a:t>e</a:t>
            </a:r>
            <a:r>
              <a:rPr lang="pt-BR" dirty="0" smtClean="0"/>
              <a:t> de </a:t>
            </a:r>
            <a:r>
              <a:rPr lang="pt-BR" i="1" dirty="0" smtClean="0"/>
              <a:t>O</a:t>
            </a:r>
            <a:r>
              <a:rPr lang="pt-BR" dirty="0" smtClean="0"/>
              <a:t> e elemento </a:t>
            </a:r>
            <a:r>
              <a:rPr lang="pt-BR" i="1" dirty="0" smtClean="0"/>
              <a:t>e’</a:t>
            </a:r>
            <a:r>
              <a:rPr lang="pt-BR" dirty="0" smtClean="0"/>
              <a:t> de </a:t>
            </a:r>
            <a:r>
              <a:rPr lang="pt-BR" i="1" dirty="0" smtClean="0"/>
              <a:t>O’</a:t>
            </a:r>
            <a:r>
              <a:rPr lang="pt-BR" dirty="0" smtClean="0"/>
              <a:t>.</a:t>
            </a:r>
          </a:p>
          <a:p>
            <a:pPr lvl="2"/>
            <a:r>
              <a:rPr lang="pt-BR" dirty="0" smtClean="0"/>
              <a:t>Grau de </a:t>
            </a:r>
            <a:r>
              <a:rPr lang="pt-BR" dirty="0" smtClean="0"/>
              <a:t>similaridade</a:t>
            </a:r>
            <a:endParaRPr lang="pt-BR" dirty="0" smtClean="0"/>
          </a:p>
          <a:p>
            <a:pPr lvl="2"/>
            <a:r>
              <a:rPr lang="pt-BR" dirty="0" smtClean="0"/>
              <a:t>Relacionamento (Ex: equivalence, subsumption)</a:t>
            </a:r>
          </a:p>
          <a:p>
            <a:pPr lvl="1"/>
            <a:r>
              <a:rPr lang="pt-BR" dirty="0" smtClean="0"/>
              <a:t>Grau de confiança</a:t>
            </a:r>
          </a:p>
          <a:p>
            <a:r>
              <a:rPr lang="pt-BR" dirty="0" smtClean="0"/>
              <a:t>Alinhamento</a:t>
            </a:r>
          </a:p>
          <a:p>
            <a:pPr lvl="1"/>
            <a:r>
              <a:rPr lang="pt-BR" dirty="0" smtClean="0"/>
              <a:t>Conjunto de correspondências gerado</a:t>
            </a:r>
          </a:p>
          <a:p>
            <a:pPr lvl="2"/>
            <a:r>
              <a:rPr lang="pt-BR" dirty="0" smtClean="0"/>
              <a:t>Saída de um processo de ontology matching</a:t>
            </a:r>
          </a:p>
          <a:p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dirty="0" smtClean="0"/>
              <a:t>Heterogeneidade [Euzenat J., Shvaiko P.]</a:t>
            </a:r>
          </a:p>
          <a:p>
            <a:pPr lvl="1">
              <a:lnSpc>
                <a:spcPct val="90000"/>
              </a:lnSpc>
            </a:pPr>
            <a:r>
              <a:rPr lang="pt-BR" dirty="0" smtClean="0"/>
              <a:t>Sintática</a:t>
            </a:r>
          </a:p>
          <a:p>
            <a:pPr lvl="2">
              <a:lnSpc>
                <a:spcPct val="90000"/>
              </a:lnSpc>
            </a:pPr>
            <a:r>
              <a:rPr lang="pt-BR" dirty="0" smtClean="0"/>
              <a:t>Linguagens de ontologia diferentes.</a:t>
            </a:r>
          </a:p>
          <a:p>
            <a:pPr lvl="1">
              <a:lnSpc>
                <a:spcPct val="90000"/>
              </a:lnSpc>
            </a:pPr>
            <a:r>
              <a:rPr lang="pt-BR" dirty="0" smtClean="0"/>
              <a:t>Teminológica</a:t>
            </a:r>
          </a:p>
          <a:p>
            <a:pPr lvl="2">
              <a:lnSpc>
                <a:spcPct val="90000"/>
              </a:lnSpc>
            </a:pPr>
            <a:r>
              <a:rPr lang="pt-BR" dirty="0" smtClean="0"/>
              <a:t>Diferentes palavras para um mesmo conceito ou diferentes línguas.</a:t>
            </a:r>
          </a:p>
          <a:p>
            <a:pPr lvl="1">
              <a:lnSpc>
                <a:spcPct val="90000"/>
              </a:lnSpc>
            </a:pPr>
            <a:r>
              <a:rPr lang="pt-BR" dirty="0" smtClean="0"/>
              <a:t>Conceitual</a:t>
            </a:r>
          </a:p>
          <a:p>
            <a:pPr lvl="2">
              <a:lnSpc>
                <a:spcPct val="90000"/>
              </a:lnSpc>
            </a:pPr>
            <a:r>
              <a:rPr lang="pt-BR" dirty="0" smtClean="0"/>
              <a:t>Cobertura</a:t>
            </a:r>
          </a:p>
          <a:p>
            <a:pPr lvl="2">
              <a:lnSpc>
                <a:spcPct val="90000"/>
              </a:lnSpc>
            </a:pPr>
            <a:r>
              <a:rPr lang="pt-BR" dirty="0" smtClean="0"/>
              <a:t>Granularidade</a:t>
            </a:r>
          </a:p>
          <a:p>
            <a:pPr lvl="2">
              <a:lnSpc>
                <a:spcPct val="90000"/>
              </a:lnSpc>
            </a:pPr>
            <a:r>
              <a:rPr lang="pt-BR" dirty="0" smtClean="0"/>
              <a:t>Perspectiva</a:t>
            </a:r>
          </a:p>
          <a:p>
            <a:pPr lvl="1">
              <a:lnSpc>
                <a:spcPct val="90000"/>
              </a:lnSpc>
            </a:pPr>
            <a:r>
              <a:rPr lang="pt-BR" dirty="0" smtClean="0"/>
              <a:t>Semiotic</a:t>
            </a:r>
          </a:p>
          <a:p>
            <a:pPr lvl="2">
              <a:lnSpc>
                <a:spcPct val="90000"/>
              </a:lnSpc>
            </a:pPr>
            <a:r>
              <a:rPr lang="pt-BR" dirty="0" smtClean="0"/>
              <a:t>Dependente de contexto (Bouquet)</a:t>
            </a:r>
            <a:endParaRPr lang="pt-PT" dirty="0" smtClean="0"/>
          </a:p>
          <a:p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Entrada</a:t>
            </a:r>
          </a:p>
          <a:p>
            <a:pPr lvl="1"/>
            <a:r>
              <a:rPr lang="pt-BR" dirty="0" smtClean="0"/>
              <a:t>Ontologias </a:t>
            </a:r>
            <a:r>
              <a:rPr lang="pt-BR" i="1" dirty="0" smtClean="0"/>
              <a:t>o</a:t>
            </a:r>
            <a:r>
              <a:rPr lang="pt-BR" dirty="0" smtClean="0"/>
              <a:t> e </a:t>
            </a:r>
            <a:r>
              <a:rPr lang="pt-BR" i="1" dirty="0" smtClean="0"/>
              <a:t>o’</a:t>
            </a:r>
          </a:p>
          <a:p>
            <a:pPr lvl="1"/>
            <a:r>
              <a:rPr lang="pt-BR" dirty="0" smtClean="0"/>
              <a:t>Alinhamento </a:t>
            </a:r>
            <a:r>
              <a:rPr lang="pt-BR" i="1" dirty="0" smtClean="0"/>
              <a:t>A</a:t>
            </a:r>
            <a:endParaRPr lang="pt-BR" dirty="0" smtClean="0"/>
          </a:p>
          <a:p>
            <a:r>
              <a:rPr lang="pt-BR" dirty="0" smtClean="0"/>
              <a:t>Parametros e outros recursos</a:t>
            </a:r>
          </a:p>
          <a:p>
            <a:r>
              <a:rPr lang="pt-BR" dirty="0" smtClean="0"/>
              <a:t>Saída</a:t>
            </a:r>
          </a:p>
          <a:p>
            <a:pPr lvl="1"/>
            <a:r>
              <a:rPr lang="pt-BR" dirty="0" smtClean="0"/>
              <a:t>Alinhamento </a:t>
            </a:r>
            <a:r>
              <a:rPr lang="pt-BR" i="1" dirty="0" smtClean="0"/>
              <a:t>A’</a:t>
            </a:r>
            <a:endParaRPr lang="pt-BR" dirty="0" smtClean="0"/>
          </a:p>
          <a:p>
            <a:pPr lvl="1"/>
            <a:endParaRPr lang="pt-B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479663"/>
            <a:ext cx="4191000" cy="241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Técnicas de alinhamentos</a:t>
            </a:r>
            <a:endParaRPr lang="pt-B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Name-based</a:t>
            </a:r>
          </a:p>
          <a:p>
            <a:pPr lvl="1"/>
            <a:r>
              <a:rPr lang="pt-BR" dirty="0" smtClean="0"/>
              <a:t>Compara nomes de classes ou URIs</a:t>
            </a:r>
          </a:p>
          <a:p>
            <a:pPr lvl="1"/>
            <a:r>
              <a:rPr lang="pt-BR" dirty="0" smtClean="0"/>
              <a:t>Tipos</a:t>
            </a:r>
          </a:p>
          <a:p>
            <a:pPr lvl="2"/>
            <a:r>
              <a:rPr lang="pt-BR" dirty="0" smtClean="0"/>
              <a:t>String-based</a:t>
            </a:r>
          </a:p>
          <a:p>
            <a:pPr lvl="3"/>
            <a:r>
              <a:rPr lang="pt-BR" dirty="0" smtClean="0"/>
              <a:t>Se aproveitam da estrutura da string.</a:t>
            </a:r>
          </a:p>
          <a:p>
            <a:pPr lvl="4"/>
            <a:r>
              <a:rPr lang="pt-BR" dirty="0" smtClean="0"/>
              <a:t>Normalização</a:t>
            </a:r>
          </a:p>
          <a:p>
            <a:pPr lvl="4"/>
            <a:r>
              <a:rPr lang="pt-BR" dirty="0" smtClean="0"/>
              <a:t>Substring</a:t>
            </a:r>
          </a:p>
          <a:p>
            <a:pPr lvl="4"/>
            <a:r>
              <a:rPr lang="pt-BR" dirty="0" smtClean="0"/>
              <a:t>Edit distance</a:t>
            </a:r>
          </a:p>
          <a:p>
            <a:pPr lvl="4"/>
            <a:r>
              <a:rPr lang="pt-BR" dirty="0" smtClean="0"/>
              <a:t>Token-based</a:t>
            </a:r>
          </a:p>
          <a:p>
            <a:pPr lvl="2"/>
            <a:r>
              <a:rPr lang="pt-BR" dirty="0" smtClean="0"/>
              <a:t>Language-based</a:t>
            </a:r>
          </a:p>
          <a:p>
            <a:pPr lvl="3"/>
            <a:r>
              <a:rPr lang="pt-BR" dirty="0" smtClean="0"/>
              <a:t>Usam NLP para extrair termos significativos de um texto</a:t>
            </a:r>
          </a:p>
          <a:p>
            <a:pPr lvl="4"/>
            <a:r>
              <a:rPr lang="pt-BR" dirty="0" smtClean="0"/>
              <a:t>Algoritmicos (Intrisic)</a:t>
            </a:r>
          </a:p>
          <a:p>
            <a:pPr lvl="4"/>
            <a:r>
              <a:rPr lang="pt-BR" dirty="0" smtClean="0"/>
              <a:t>Uso de conhecimento externo (Extrinsic)</a:t>
            </a:r>
          </a:p>
          <a:p>
            <a:pPr lvl="4"/>
            <a:endParaRPr lang="pt-BR" dirty="0" smtClean="0"/>
          </a:p>
          <a:p>
            <a:pPr lvl="2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Técnicas de alinhamentos</a:t>
            </a:r>
            <a:endParaRPr lang="pt-B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Structure-based</a:t>
            </a:r>
          </a:p>
          <a:p>
            <a:pPr lvl="1"/>
            <a:r>
              <a:rPr lang="pt-BR" dirty="0" smtClean="0"/>
              <a:t>Tipos</a:t>
            </a:r>
          </a:p>
          <a:p>
            <a:pPr lvl="2"/>
            <a:r>
              <a:rPr lang="pt-BR" dirty="0" smtClean="0"/>
              <a:t>Interna</a:t>
            </a:r>
          </a:p>
          <a:p>
            <a:pPr lvl="3"/>
            <a:r>
              <a:rPr lang="pt-BR" dirty="0" smtClean="0"/>
              <a:t>Muito usada para schema matching</a:t>
            </a:r>
          </a:p>
          <a:p>
            <a:pPr lvl="3"/>
            <a:r>
              <a:rPr lang="pt-BR" dirty="0" smtClean="0"/>
              <a:t>Analisa propriedades dos entidades envolvidas</a:t>
            </a:r>
          </a:p>
          <a:p>
            <a:pPr lvl="2"/>
            <a:r>
              <a:rPr lang="pt-BR" dirty="0" smtClean="0"/>
              <a:t>Relacional</a:t>
            </a:r>
          </a:p>
          <a:p>
            <a:pPr lvl="3"/>
            <a:r>
              <a:rPr lang="pt-BR" dirty="0" smtClean="0"/>
              <a:t>Grafo</a:t>
            </a:r>
          </a:p>
          <a:p>
            <a:pPr lvl="4"/>
            <a:r>
              <a:rPr lang="pt-BR" dirty="0" smtClean="0"/>
              <a:t>Encontrar máximo commom directed subgraph</a:t>
            </a:r>
          </a:p>
          <a:p>
            <a:r>
              <a:rPr lang="pt-BR" dirty="0" smtClean="0"/>
              <a:t>Extensional</a:t>
            </a:r>
          </a:p>
          <a:p>
            <a:pPr lvl="1"/>
            <a:r>
              <a:rPr lang="pt-BR" dirty="0" smtClean="0"/>
              <a:t>Leva em consideração instâncias</a:t>
            </a:r>
          </a:p>
          <a:p>
            <a:pPr lvl="2"/>
            <a:r>
              <a:rPr lang="pt-BR" dirty="0" smtClean="0"/>
              <a:t>Comparação das instâncias comuns</a:t>
            </a:r>
          </a:p>
          <a:p>
            <a:pPr lvl="2"/>
            <a:r>
              <a:rPr lang="pt-BR" dirty="0" smtClean="0"/>
              <a:t>Identificação de instâncias</a:t>
            </a:r>
          </a:p>
          <a:p>
            <a:pPr lvl="2"/>
            <a:r>
              <a:rPr lang="pt-BR" dirty="0" smtClean="0"/>
              <a:t>Disjunção</a:t>
            </a:r>
          </a:p>
          <a:p>
            <a:pPr lvl="4"/>
            <a:endParaRPr lang="pt-BR" dirty="0" smtClean="0"/>
          </a:p>
          <a:p>
            <a:pPr lvl="3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1940</TotalTime>
  <Words>971</Words>
  <PresentationFormat>On-screen Show (4:3)</PresentationFormat>
  <Paragraphs>223</Paragraphs>
  <Slides>27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Oriel</vt:lpstr>
      <vt:lpstr>Ontology Matching</vt:lpstr>
      <vt:lpstr>Roteiro</vt:lpstr>
      <vt:lpstr>Motivação</vt:lpstr>
      <vt:lpstr>Definição</vt:lpstr>
      <vt:lpstr>Conceitos</vt:lpstr>
      <vt:lpstr>Conceitos</vt:lpstr>
      <vt:lpstr>Processo</vt:lpstr>
      <vt:lpstr>Técnicas de alinhamentos</vt:lpstr>
      <vt:lpstr>Técnicas de alinhamentos</vt:lpstr>
      <vt:lpstr>Técnicas de alinhamentos</vt:lpstr>
      <vt:lpstr>Álgebra</vt:lpstr>
      <vt:lpstr>Ferramentas</vt:lpstr>
      <vt:lpstr>Ferramentas</vt:lpstr>
      <vt:lpstr>Ferramentas</vt:lpstr>
      <vt:lpstr>Ferramentas</vt:lpstr>
      <vt:lpstr>Ferramentas</vt:lpstr>
      <vt:lpstr>OAEI</vt:lpstr>
      <vt:lpstr>Aplicações</vt:lpstr>
      <vt:lpstr>Aplicações</vt:lpstr>
      <vt:lpstr>Aplicações</vt:lpstr>
      <vt:lpstr>Aplicações</vt:lpstr>
      <vt:lpstr>Aplicações</vt:lpstr>
      <vt:lpstr>Aplicações</vt:lpstr>
      <vt:lpstr>Aplicações</vt:lpstr>
      <vt:lpstr>Aplicações</vt:lpstr>
      <vt:lpstr>Referências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Subtle Waves Template</dc:title>
  <dc:creator>Presentation Helper</dc:creator>
  <cp:lastModifiedBy>tpap</cp:lastModifiedBy>
  <cp:revision>333</cp:revision>
  <dcterms:modified xsi:type="dcterms:W3CDTF">2009-09-18T01:32:55Z</dcterms:modified>
</cp:coreProperties>
</file>